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47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7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91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A64B-FD9B-88DA-2A8F-B7AC4D0C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D793F-0264-30EA-7ECA-9B0B07AE9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161F0-454A-F8B0-F746-E8ABC3B1E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F3A29-AB55-DFCF-4C92-A0FDFD48D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1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81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937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4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6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59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52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4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061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791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6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77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216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29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98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49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19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423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722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074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157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D237D-E4EF-4160-A6C2-EF7BD2CB747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406EB-395B-4114-AA0A-B0B451A8D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94CE56-FBE3-A5FA-B61C-155EF04536D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5855" y="2627817"/>
            <a:ext cx="6084479" cy="45574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538897-5419-49D8-ECAB-46C15142F331}"/>
              </a:ext>
            </a:extLst>
          </p:cNvPr>
          <p:cNvSpPr/>
          <p:nvPr/>
        </p:nvSpPr>
        <p:spPr>
          <a:xfrm>
            <a:off x="377372" y="1451429"/>
            <a:ext cx="7750628" cy="4557486"/>
          </a:xfrm>
          <a:custGeom>
            <a:avLst/>
            <a:gdLst>
              <a:gd name="connsiteX0" fmla="*/ 0 w 7750628"/>
              <a:gd name="connsiteY0" fmla="*/ 206819 h 4557486"/>
              <a:gd name="connsiteX1" fmla="*/ 206819 w 7750628"/>
              <a:gd name="connsiteY1" fmla="*/ 0 h 4557486"/>
              <a:gd name="connsiteX2" fmla="*/ 917943 w 7750628"/>
              <a:gd name="connsiteY2" fmla="*/ 0 h 4557486"/>
              <a:gd name="connsiteX3" fmla="*/ 1408957 w 7750628"/>
              <a:gd name="connsiteY3" fmla="*/ 0 h 4557486"/>
              <a:gd name="connsiteX4" fmla="*/ 1826601 w 7750628"/>
              <a:gd name="connsiteY4" fmla="*/ 0 h 4557486"/>
              <a:gd name="connsiteX5" fmla="*/ 2464354 w 7750628"/>
              <a:gd name="connsiteY5" fmla="*/ 0 h 4557486"/>
              <a:gd name="connsiteX6" fmla="*/ 2955368 w 7750628"/>
              <a:gd name="connsiteY6" fmla="*/ 0 h 4557486"/>
              <a:gd name="connsiteX7" fmla="*/ 3666492 w 7750628"/>
              <a:gd name="connsiteY7" fmla="*/ 0 h 4557486"/>
              <a:gd name="connsiteX8" fmla="*/ 4084136 w 7750628"/>
              <a:gd name="connsiteY8" fmla="*/ 0 h 4557486"/>
              <a:gd name="connsiteX9" fmla="*/ 4795260 w 7750628"/>
              <a:gd name="connsiteY9" fmla="*/ 0 h 4557486"/>
              <a:gd name="connsiteX10" fmla="*/ 5139534 w 7750628"/>
              <a:gd name="connsiteY10" fmla="*/ 0 h 4557486"/>
              <a:gd name="connsiteX11" fmla="*/ 5703918 w 7750628"/>
              <a:gd name="connsiteY11" fmla="*/ 0 h 4557486"/>
              <a:gd name="connsiteX12" fmla="*/ 6268302 w 7750628"/>
              <a:gd name="connsiteY12" fmla="*/ 0 h 4557486"/>
              <a:gd name="connsiteX13" fmla="*/ 6759315 w 7750628"/>
              <a:gd name="connsiteY13" fmla="*/ 0 h 4557486"/>
              <a:gd name="connsiteX14" fmla="*/ 7543809 w 7750628"/>
              <a:gd name="connsiteY14" fmla="*/ 0 h 4557486"/>
              <a:gd name="connsiteX15" fmla="*/ 7750628 w 7750628"/>
              <a:gd name="connsiteY15" fmla="*/ 206819 h 4557486"/>
              <a:gd name="connsiteX16" fmla="*/ 7750628 w 7750628"/>
              <a:gd name="connsiteY16" fmla="*/ 798797 h 4557486"/>
              <a:gd name="connsiteX17" fmla="*/ 7750628 w 7750628"/>
              <a:gd name="connsiteY17" fmla="*/ 1473653 h 4557486"/>
              <a:gd name="connsiteX18" fmla="*/ 7750628 w 7750628"/>
              <a:gd name="connsiteY18" fmla="*/ 2065631 h 4557486"/>
              <a:gd name="connsiteX19" fmla="*/ 7750628 w 7750628"/>
              <a:gd name="connsiteY19" fmla="*/ 2533294 h 4557486"/>
              <a:gd name="connsiteX20" fmla="*/ 7750628 w 7750628"/>
              <a:gd name="connsiteY20" fmla="*/ 3042395 h 4557486"/>
              <a:gd name="connsiteX21" fmla="*/ 7750628 w 7750628"/>
              <a:gd name="connsiteY21" fmla="*/ 3717250 h 4557486"/>
              <a:gd name="connsiteX22" fmla="*/ 7750628 w 7750628"/>
              <a:gd name="connsiteY22" fmla="*/ 4350667 h 4557486"/>
              <a:gd name="connsiteX23" fmla="*/ 7543809 w 7750628"/>
              <a:gd name="connsiteY23" fmla="*/ 4557486 h 4557486"/>
              <a:gd name="connsiteX24" fmla="*/ 6906055 w 7750628"/>
              <a:gd name="connsiteY24" fmla="*/ 4557486 h 4557486"/>
              <a:gd name="connsiteX25" fmla="*/ 6561781 w 7750628"/>
              <a:gd name="connsiteY25" fmla="*/ 4557486 h 4557486"/>
              <a:gd name="connsiteX26" fmla="*/ 5997397 w 7750628"/>
              <a:gd name="connsiteY26" fmla="*/ 4557486 h 4557486"/>
              <a:gd name="connsiteX27" fmla="*/ 5579753 w 7750628"/>
              <a:gd name="connsiteY27" fmla="*/ 4557486 h 4557486"/>
              <a:gd name="connsiteX28" fmla="*/ 4941999 w 7750628"/>
              <a:gd name="connsiteY28" fmla="*/ 4557486 h 4557486"/>
              <a:gd name="connsiteX29" fmla="*/ 4524355 w 7750628"/>
              <a:gd name="connsiteY29" fmla="*/ 4557486 h 4557486"/>
              <a:gd name="connsiteX30" fmla="*/ 3886602 w 7750628"/>
              <a:gd name="connsiteY30" fmla="*/ 4557486 h 4557486"/>
              <a:gd name="connsiteX31" fmla="*/ 3542328 w 7750628"/>
              <a:gd name="connsiteY31" fmla="*/ 4557486 h 4557486"/>
              <a:gd name="connsiteX32" fmla="*/ 2904574 w 7750628"/>
              <a:gd name="connsiteY32" fmla="*/ 4557486 h 4557486"/>
              <a:gd name="connsiteX33" fmla="*/ 2486930 w 7750628"/>
              <a:gd name="connsiteY33" fmla="*/ 4557486 h 4557486"/>
              <a:gd name="connsiteX34" fmla="*/ 2142656 w 7750628"/>
              <a:gd name="connsiteY34" fmla="*/ 4557486 h 4557486"/>
              <a:gd name="connsiteX35" fmla="*/ 1725012 w 7750628"/>
              <a:gd name="connsiteY35" fmla="*/ 4557486 h 4557486"/>
              <a:gd name="connsiteX36" fmla="*/ 1087258 w 7750628"/>
              <a:gd name="connsiteY36" fmla="*/ 4557486 h 4557486"/>
              <a:gd name="connsiteX37" fmla="*/ 206819 w 7750628"/>
              <a:gd name="connsiteY37" fmla="*/ 4557486 h 4557486"/>
              <a:gd name="connsiteX38" fmla="*/ 0 w 7750628"/>
              <a:gd name="connsiteY38" fmla="*/ 4350667 h 4557486"/>
              <a:gd name="connsiteX39" fmla="*/ 0 w 7750628"/>
              <a:gd name="connsiteY39" fmla="*/ 3758689 h 4557486"/>
              <a:gd name="connsiteX40" fmla="*/ 0 w 7750628"/>
              <a:gd name="connsiteY40" fmla="*/ 3166710 h 4557486"/>
              <a:gd name="connsiteX41" fmla="*/ 0 w 7750628"/>
              <a:gd name="connsiteY41" fmla="*/ 2657609 h 4557486"/>
              <a:gd name="connsiteX42" fmla="*/ 0 w 7750628"/>
              <a:gd name="connsiteY42" fmla="*/ 1982754 h 4557486"/>
              <a:gd name="connsiteX43" fmla="*/ 0 w 7750628"/>
              <a:gd name="connsiteY43" fmla="*/ 1390776 h 4557486"/>
              <a:gd name="connsiteX44" fmla="*/ 0 w 7750628"/>
              <a:gd name="connsiteY44" fmla="*/ 715920 h 4557486"/>
              <a:gd name="connsiteX45" fmla="*/ 0 w 7750628"/>
              <a:gd name="connsiteY45" fmla="*/ 206819 h 455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750628" h="4557486" extrusionOk="0">
                <a:moveTo>
                  <a:pt x="0" y="206819"/>
                </a:moveTo>
                <a:cubicBezTo>
                  <a:pt x="-4849" y="89605"/>
                  <a:pt x="77908" y="5513"/>
                  <a:pt x="206819" y="0"/>
                </a:cubicBezTo>
                <a:cubicBezTo>
                  <a:pt x="366353" y="-47806"/>
                  <a:pt x="747808" y="71720"/>
                  <a:pt x="917943" y="0"/>
                </a:cubicBezTo>
                <a:cubicBezTo>
                  <a:pt x="1088078" y="-71720"/>
                  <a:pt x="1180927" y="24538"/>
                  <a:pt x="1408957" y="0"/>
                </a:cubicBezTo>
                <a:cubicBezTo>
                  <a:pt x="1636987" y="-24538"/>
                  <a:pt x="1657585" y="909"/>
                  <a:pt x="1826601" y="0"/>
                </a:cubicBezTo>
                <a:cubicBezTo>
                  <a:pt x="1995617" y="-909"/>
                  <a:pt x="2293579" y="16939"/>
                  <a:pt x="2464354" y="0"/>
                </a:cubicBezTo>
                <a:cubicBezTo>
                  <a:pt x="2635129" y="-16939"/>
                  <a:pt x="2721507" y="12898"/>
                  <a:pt x="2955368" y="0"/>
                </a:cubicBezTo>
                <a:cubicBezTo>
                  <a:pt x="3189229" y="-12898"/>
                  <a:pt x="3473292" y="41143"/>
                  <a:pt x="3666492" y="0"/>
                </a:cubicBezTo>
                <a:cubicBezTo>
                  <a:pt x="3859692" y="-41143"/>
                  <a:pt x="3941168" y="14667"/>
                  <a:pt x="4084136" y="0"/>
                </a:cubicBezTo>
                <a:cubicBezTo>
                  <a:pt x="4227104" y="-14667"/>
                  <a:pt x="4485797" y="4143"/>
                  <a:pt x="4795260" y="0"/>
                </a:cubicBezTo>
                <a:cubicBezTo>
                  <a:pt x="5104723" y="-4143"/>
                  <a:pt x="5035688" y="6427"/>
                  <a:pt x="5139534" y="0"/>
                </a:cubicBezTo>
                <a:cubicBezTo>
                  <a:pt x="5243380" y="-6427"/>
                  <a:pt x="5473275" y="29951"/>
                  <a:pt x="5703918" y="0"/>
                </a:cubicBezTo>
                <a:cubicBezTo>
                  <a:pt x="5934561" y="-29951"/>
                  <a:pt x="6013434" y="65391"/>
                  <a:pt x="6268302" y="0"/>
                </a:cubicBezTo>
                <a:cubicBezTo>
                  <a:pt x="6523170" y="-65391"/>
                  <a:pt x="6626085" y="44613"/>
                  <a:pt x="6759315" y="0"/>
                </a:cubicBezTo>
                <a:cubicBezTo>
                  <a:pt x="6892545" y="-44613"/>
                  <a:pt x="7198969" y="3063"/>
                  <a:pt x="7543809" y="0"/>
                </a:cubicBezTo>
                <a:cubicBezTo>
                  <a:pt x="7673349" y="-19015"/>
                  <a:pt x="7729177" y="84304"/>
                  <a:pt x="7750628" y="206819"/>
                </a:cubicBezTo>
                <a:cubicBezTo>
                  <a:pt x="7790652" y="383791"/>
                  <a:pt x="7745311" y="528595"/>
                  <a:pt x="7750628" y="798797"/>
                </a:cubicBezTo>
                <a:cubicBezTo>
                  <a:pt x="7755945" y="1068999"/>
                  <a:pt x="7692696" y="1206182"/>
                  <a:pt x="7750628" y="1473653"/>
                </a:cubicBezTo>
                <a:cubicBezTo>
                  <a:pt x="7808560" y="1741124"/>
                  <a:pt x="7737206" y="1866083"/>
                  <a:pt x="7750628" y="2065631"/>
                </a:cubicBezTo>
                <a:cubicBezTo>
                  <a:pt x="7764050" y="2265179"/>
                  <a:pt x="7697614" y="2391133"/>
                  <a:pt x="7750628" y="2533294"/>
                </a:cubicBezTo>
                <a:cubicBezTo>
                  <a:pt x="7803642" y="2675455"/>
                  <a:pt x="7724694" y="2790954"/>
                  <a:pt x="7750628" y="3042395"/>
                </a:cubicBezTo>
                <a:cubicBezTo>
                  <a:pt x="7776562" y="3293836"/>
                  <a:pt x="7711256" y="3519579"/>
                  <a:pt x="7750628" y="3717250"/>
                </a:cubicBezTo>
                <a:cubicBezTo>
                  <a:pt x="7790000" y="3914922"/>
                  <a:pt x="7731119" y="4170493"/>
                  <a:pt x="7750628" y="4350667"/>
                </a:cubicBezTo>
                <a:cubicBezTo>
                  <a:pt x="7752489" y="4468576"/>
                  <a:pt x="7640437" y="4566765"/>
                  <a:pt x="7543809" y="4557486"/>
                </a:cubicBezTo>
                <a:cubicBezTo>
                  <a:pt x="7331903" y="4562704"/>
                  <a:pt x="7126496" y="4499478"/>
                  <a:pt x="6906055" y="4557486"/>
                </a:cubicBezTo>
                <a:cubicBezTo>
                  <a:pt x="6685614" y="4615494"/>
                  <a:pt x="6636642" y="4525641"/>
                  <a:pt x="6561781" y="4557486"/>
                </a:cubicBezTo>
                <a:cubicBezTo>
                  <a:pt x="6486920" y="4589331"/>
                  <a:pt x="6213296" y="4508585"/>
                  <a:pt x="5997397" y="4557486"/>
                </a:cubicBezTo>
                <a:cubicBezTo>
                  <a:pt x="5781498" y="4606387"/>
                  <a:pt x="5743410" y="4534374"/>
                  <a:pt x="5579753" y="4557486"/>
                </a:cubicBezTo>
                <a:cubicBezTo>
                  <a:pt x="5416096" y="4580598"/>
                  <a:pt x="5108278" y="4544765"/>
                  <a:pt x="4941999" y="4557486"/>
                </a:cubicBezTo>
                <a:cubicBezTo>
                  <a:pt x="4775720" y="4570207"/>
                  <a:pt x="4633599" y="4537964"/>
                  <a:pt x="4524355" y="4557486"/>
                </a:cubicBezTo>
                <a:cubicBezTo>
                  <a:pt x="4415111" y="4577008"/>
                  <a:pt x="4199936" y="4495088"/>
                  <a:pt x="3886602" y="4557486"/>
                </a:cubicBezTo>
                <a:cubicBezTo>
                  <a:pt x="3573268" y="4619884"/>
                  <a:pt x="3635599" y="4542440"/>
                  <a:pt x="3542328" y="4557486"/>
                </a:cubicBezTo>
                <a:cubicBezTo>
                  <a:pt x="3449057" y="4572532"/>
                  <a:pt x="3047416" y="4488167"/>
                  <a:pt x="2904574" y="4557486"/>
                </a:cubicBezTo>
                <a:cubicBezTo>
                  <a:pt x="2761732" y="4626805"/>
                  <a:pt x="2666787" y="4554751"/>
                  <a:pt x="2486930" y="4557486"/>
                </a:cubicBezTo>
                <a:cubicBezTo>
                  <a:pt x="2307073" y="4560221"/>
                  <a:pt x="2312956" y="4526816"/>
                  <a:pt x="2142656" y="4557486"/>
                </a:cubicBezTo>
                <a:cubicBezTo>
                  <a:pt x="1972356" y="4588156"/>
                  <a:pt x="1851527" y="4545045"/>
                  <a:pt x="1725012" y="4557486"/>
                </a:cubicBezTo>
                <a:cubicBezTo>
                  <a:pt x="1598497" y="4569927"/>
                  <a:pt x="1311889" y="4512039"/>
                  <a:pt x="1087258" y="4557486"/>
                </a:cubicBezTo>
                <a:cubicBezTo>
                  <a:pt x="862627" y="4602933"/>
                  <a:pt x="474102" y="4467621"/>
                  <a:pt x="206819" y="4557486"/>
                </a:cubicBezTo>
                <a:cubicBezTo>
                  <a:pt x="103958" y="4557847"/>
                  <a:pt x="7718" y="4472888"/>
                  <a:pt x="0" y="4350667"/>
                </a:cubicBezTo>
                <a:cubicBezTo>
                  <a:pt x="-27758" y="4082841"/>
                  <a:pt x="60017" y="3906373"/>
                  <a:pt x="0" y="3758689"/>
                </a:cubicBezTo>
                <a:cubicBezTo>
                  <a:pt x="-60017" y="3611005"/>
                  <a:pt x="63291" y="3438170"/>
                  <a:pt x="0" y="3166710"/>
                </a:cubicBezTo>
                <a:cubicBezTo>
                  <a:pt x="-63291" y="2895250"/>
                  <a:pt x="41420" y="2819770"/>
                  <a:pt x="0" y="2657609"/>
                </a:cubicBezTo>
                <a:cubicBezTo>
                  <a:pt x="-41420" y="2495448"/>
                  <a:pt x="12732" y="2296688"/>
                  <a:pt x="0" y="1982754"/>
                </a:cubicBezTo>
                <a:cubicBezTo>
                  <a:pt x="-12732" y="1668821"/>
                  <a:pt x="33377" y="1683950"/>
                  <a:pt x="0" y="1390776"/>
                </a:cubicBezTo>
                <a:cubicBezTo>
                  <a:pt x="-33377" y="1097602"/>
                  <a:pt x="20842" y="988666"/>
                  <a:pt x="0" y="715920"/>
                </a:cubicBezTo>
                <a:cubicBezTo>
                  <a:pt x="-20842" y="443174"/>
                  <a:pt x="49009" y="435209"/>
                  <a:pt x="0" y="206819"/>
                </a:cubicBezTo>
                <a:close/>
              </a:path>
            </a:pathLst>
          </a:custGeom>
          <a:noFill/>
          <a:ln w="34925" cap="rnd" cmpd="sng">
            <a:solidFill>
              <a:schemeClr val="accent1">
                <a:lumMod val="50000"/>
              </a:schemeClr>
            </a:solidFill>
            <a:prstDash val="lgDash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93790" y="17118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Finite Element Analysis of a Hexagon Structure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695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This project explores the structural behavior of a regular hexagon using Static Structural and Transient Structural simulation techniques.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358AD-268D-AAE3-DBCF-863CE45ED26E}"/>
              </a:ext>
            </a:extLst>
          </p:cNvPr>
          <p:cNvSpPr txBox="1"/>
          <p:nvPr/>
        </p:nvSpPr>
        <p:spPr>
          <a:xfrm>
            <a:off x="793790" y="4602844"/>
            <a:ext cx="712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Zarrar Ahmed Qureshi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ME-1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867</a:t>
            </a:r>
            <a:b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K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E162CB-00AC-9963-1610-2B686F5E324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2672" y="332065"/>
            <a:ext cx="4394240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Results &amp; Conclusion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2672" y="1011317"/>
            <a:ext cx="231743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 (Transient)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 l="22248" t="19146" r="21506" b="25644"/>
          <a:stretch/>
        </p:blipFill>
        <p:spPr>
          <a:xfrm>
            <a:off x="273183" y="2185367"/>
            <a:ext cx="6238613" cy="3285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7981" y="577441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10: Fixed Support (face A) and Remote Force (B,C,D,E,F,G) applied.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0100" y="1011317"/>
            <a:ext cx="150971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Results &amp; 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70100" y="1320760"/>
            <a:ext cx="6745248" cy="386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70100" y="742295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70100" y="7724775"/>
            <a:ext cx="6745248" cy="386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D9F8CDA-FEF5-4C10-32E7-B523BB43B9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53" t="21299" b="3585"/>
          <a:stretch/>
        </p:blipFill>
        <p:spPr>
          <a:xfrm>
            <a:off x="7315200" y="2142245"/>
            <a:ext cx="6745247" cy="352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8AB045-6930-0052-21B1-6C3DB825974A}"/>
              </a:ext>
            </a:extLst>
          </p:cNvPr>
          <p:cNvSpPr txBox="1"/>
          <p:nvPr/>
        </p:nvSpPr>
        <p:spPr>
          <a:xfrm>
            <a:off x="7315200" y="5719795"/>
            <a:ext cx="73152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11: Total Deformation at t=0.4s = Total Deformation at 1.2s.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0960-A2D9-1C89-077B-799B9C56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452EB0-064E-7038-41E5-99149BA2DB6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43C4E4A-D0E3-9F19-364E-F307A03D2766}"/>
              </a:ext>
            </a:extLst>
          </p:cNvPr>
          <p:cNvSpPr/>
          <p:nvPr/>
        </p:nvSpPr>
        <p:spPr>
          <a:xfrm>
            <a:off x="422672" y="332065"/>
            <a:ext cx="4394240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Results &amp; Conclusion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BA8C6A6-D89D-CAB5-46DA-A831B9A1C6AE}"/>
              </a:ext>
            </a:extLst>
          </p:cNvPr>
          <p:cNvSpPr/>
          <p:nvPr/>
        </p:nvSpPr>
        <p:spPr>
          <a:xfrm>
            <a:off x="422672" y="1011317"/>
            <a:ext cx="231743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9E82DC7-5FB2-C1DF-2EA0-AF178EC2A1DF}"/>
              </a:ext>
            </a:extLst>
          </p:cNvPr>
          <p:cNvSpPr/>
          <p:nvPr/>
        </p:nvSpPr>
        <p:spPr>
          <a:xfrm>
            <a:off x="5993899" y="4950028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12: Equivalent Stress at different values of t (Transient).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7B1CDFE-2E59-6546-C85F-1B52ED5D819B}"/>
              </a:ext>
            </a:extLst>
          </p:cNvPr>
          <p:cNvSpPr/>
          <p:nvPr/>
        </p:nvSpPr>
        <p:spPr>
          <a:xfrm>
            <a:off x="10269590" y="4018240"/>
            <a:ext cx="1616585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t=0.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90517</a:t>
            </a: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sec </a:t>
            </a:r>
            <a:endParaRPr lang="en-US" sz="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490DD-C813-8FDA-D785-F0079AE805FB}"/>
              </a:ext>
            </a:extLst>
          </p:cNvPr>
          <p:cNvSpPr txBox="1"/>
          <p:nvPr/>
        </p:nvSpPr>
        <p:spPr>
          <a:xfrm>
            <a:off x="5993899" y="5557959"/>
            <a:ext cx="7315200" cy="681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8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project successfully demonstrated FEA on a hexagon model using personal data for boundary conditions, comparing static and transient behaviors.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F1C3F4-F33C-840A-343A-E8D51E7B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78" t="21214" r="10961"/>
          <a:stretch/>
        </p:blipFill>
        <p:spPr bwMode="auto">
          <a:xfrm>
            <a:off x="679938" y="1350766"/>
            <a:ext cx="4029035" cy="2621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3DEBAB-E82B-BD11-281B-8985F6EC864D}"/>
              </a:ext>
            </a:extLst>
          </p:cNvPr>
          <p:cNvSpPr txBox="1"/>
          <p:nvPr/>
        </p:nvSpPr>
        <p:spPr>
          <a:xfrm>
            <a:off x="1707830" y="3930134"/>
            <a:ext cx="160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t=0.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sec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2C65CE-9E18-EC7B-B410-BFAED1E006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88" t="21214" r="14544"/>
          <a:stretch/>
        </p:blipFill>
        <p:spPr bwMode="auto">
          <a:xfrm>
            <a:off x="5023705" y="1373390"/>
            <a:ext cx="4141586" cy="2621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5C0995-494C-2112-0D85-71DEC7B7DD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799" t="19963" r="11481" b="-1"/>
          <a:stretch/>
        </p:blipFill>
        <p:spPr bwMode="auto">
          <a:xfrm>
            <a:off x="9337040" y="1350766"/>
            <a:ext cx="4046907" cy="2643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39582D-B88B-072F-696C-60888A3E8B86}"/>
              </a:ext>
            </a:extLst>
          </p:cNvPr>
          <p:cNvSpPr txBox="1"/>
          <p:nvPr/>
        </p:nvSpPr>
        <p:spPr>
          <a:xfrm>
            <a:off x="6121729" y="3930134"/>
            <a:ext cx="1608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t=0.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sec</a:t>
            </a:r>
            <a:r>
              <a:rPr lang="en-PK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87897D-4D7E-3BED-1185-6E8584B7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490" t="21734" r="14879"/>
          <a:stretch/>
        </p:blipFill>
        <p:spPr bwMode="auto">
          <a:xfrm>
            <a:off x="679938" y="4701312"/>
            <a:ext cx="4141586" cy="2821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B36D16-F129-F1A4-87E6-0C1415CE3A8F}"/>
              </a:ext>
            </a:extLst>
          </p:cNvPr>
          <p:cNvSpPr txBox="1"/>
          <p:nvPr/>
        </p:nvSpPr>
        <p:spPr>
          <a:xfrm>
            <a:off x="1500828" y="772099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t=</a:t>
            </a:r>
            <a:r>
              <a:rPr lang="en-US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1.0784</a:t>
            </a:r>
            <a:r>
              <a:rPr lang="en-PK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sec</a:t>
            </a:r>
            <a:r>
              <a:rPr lang="en-PK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F0EEF62-8CB3-BA5F-5190-349975E63FD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1713197"/>
            <a:ext cx="10676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Abstract: Unveiling Structural Dynamics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340060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Young's Modulus: 67,000 MPa (from roll number ME-1867).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Poisson's Ratio: 0.28.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340060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Loading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565696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Static Load: 2,011 N (from date of birth). Transient Load: 281.5 N (from USD to PKR exchange rate).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40133" y="3340060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340060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88868" y="40877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One face fixed, remote force applied at one-third of the face length.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93790" y="62840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analysis compares deformation and stress results between static equilibrium and time-dependent transient responses.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02A12C-4F97-96DC-70E2-2EDE7FB1AF7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Introduction to FEA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Finite Element Analysis (FEA) is a numerical method predicting part behavior under physical conditions. This project analyzes a regular hexagon under two conditions: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09" y="2934176"/>
            <a:ext cx="309205" cy="3092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1603" y="292774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Static Structural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91603" y="3456027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Assumes slow load application, ignoring inertial and damping effects.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09" y="4534614"/>
            <a:ext cx="309205" cy="3092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1603" y="452818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Structural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91603" y="505646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Analyzes dynamic response over time, considering inertia and damping.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040F70-0750-3685-3CEA-DDC4A544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6661" y="2927747"/>
            <a:ext cx="6726814" cy="4761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DBAC63-4E26-032F-DED7-FF53AFFC548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1255533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Problem Statement: Custom Constraints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179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objective is to analyze a regular hexagon structure under custom-defined constraints based on personal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4618045"/>
            <a:ext cx="4196358" cy="2980015"/>
          </a:xfrm>
          <a:prstGeom prst="roundRect">
            <a:avLst>
              <a:gd name="adj" fmla="val 3197"/>
            </a:avLst>
          </a:prstGeom>
          <a:solidFill>
            <a:schemeClr val="accent1">
              <a:lumMod val="20000"/>
              <a:lumOff val="80000"/>
            </a:schemeClr>
          </a:solidFill>
          <a:ln w="762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8224" y="4852479"/>
            <a:ext cx="680442" cy="680442"/>
          </a:xfrm>
          <a:prstGeom prst="rect">
            <a:avLst/>
          </a:prstGeom>
          <a:ln>
            <a:noFill/>
          </a:ln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295" y="504524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759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28224" y="6250154"/>
            <a:ext cx="3727490" cy="111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Young's Modulus (E):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67 times 1,000 = 67,000 MPa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Poisson's Ratio: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v = 0.28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16962" y="3514963"/>
            <a:ext cx="4196358" cy="2980015"/>
          </a:xfrm>
          <a:prstGeom prst="roundRect">
            <a:avLst>
              <a:gd name="adj" fmla="val 3197"/>
            </a:avLst>
          </a:prstGeom>
          <a:solidFill>
            <a:schemeClr val="accent1">
              <a:lumMod val="20000"/>
              <a:lumOff val="80000"/>
            </a:schemeClr>
          </a:solidFill>
          <a:ln w="762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1396" y="3749397"/>
            <a:ext cx="680442" cy="680442"/>
          </a:xfrm>
          <a:prstGeom prst="rect">
            <a:avLst/>
          </a:prstGeom>
          <a:ln>
            <a:noFill/>
          </a:ln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936444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4656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Loading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451396" y="5147072"/>
            <a:ext cx="3727490" cy="111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Static Load: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2,011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(from date of birth). Transient Load: </a:t>
            </a:r>
            <a:r>
              <a:rPr lang="en-US" sz="1750" i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280.5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(from USD to PKR exchange rate).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8"/>
          <p:cNvSpPr/>
          <p:nvPr/>
        </p:nvSpPr>
        <p:spPr>
          <a:xfrm>
            <a:off x="9640133" y="4618045"/>
            <a:ext cx="4196358" cy="2980015"/>
          </a:xfrm>
          <a:prstGeom prst="roundRect">
            <a:avLst>
              <a:gd name="adj" fmla="val 3197"/>
            </a:avLst>
          </a:prstGeom>
          <a:solidFill>
            <a:schemeClr val="accent1">
              <a:lumMod val="20000"/>
              <a:lumOff val="80000"/>
            </a:schemeClr>
          </a:solidFill>
          <a:ln w="762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4568" y="4852479"/>
            <a:ext cx="680442" cy="680442"/>
          </a:xfrm>
          <a:prstGeom prst="rect">
            <a:avLst/>
          </a:prstGeom>
          <a:ln>
            <a:noFill/>
          </a:ln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5039526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5759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9874568" y="62501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One face fixed, remote force at 1/3rd distance. Time Step (Transient): 0.2 seconds.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406F5A-2CBB-8B71-C580-183D8A06E83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B0B16283-EA28-B623-C712-C14EC5687DB2}"/>
              </a:ext>
            </a:extLst>
          </p:cNvPr>
          <p:cNvSpPr/>
          <p:nvPr/>
        </p:nvSpPr>
        <p:spPr>
          <a:xfrm>
            <a:off x="7390816" y="1892756"/>
            <a:ext cx="6549271" cy="4464502"/>
          </a:xfrm>
          <a:prstGeom prst="roundRect">
            <a:avLst>
              <a:gd name="adj" fmla="val 2530"/>
            </a:avLst>
          </a:prstGeom>
          <a:solidFill>
            <a:schemeClr val="accent1">
              <a:lumMod val="40000"/>
              <a:lumOff val="60000"/>
              <a:alpha val="35000"/>
            </a:schemeClr>
          </a:solidFill>
          <a:ln w="2286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9CE5E7D6-C291-3A1F-CC05-73F2AEF2E335}"/>
              </a:ext>
            </a:extLst>
          </p:cNvPr>
          <p:cNvSpPr/>
          <p:nvPr/>
        </p:nvSpPr>
        <p:spPr>
          <a:xfrm>
            <a:off x="412445" y="1892755"/>
            <a:ext cx="6605371" cy="5548341"/>
          </a:xfrm>
          <a:prstGeom prst="roundRect">
            <a:avLst>
              <a:gd name="adj" fmla="val 2530"/>
            </a:avLst>
          </a:prstGeom>
          <a:solidFill>
            <a:schemeClr val="accent1">
              <a:lumMod val="40000"/>
              <a:lumOff val="60000"/>
              <a:alpha val="35000"/>
            </a:schemeClr>
          </a:solidFill>
          <a:ln w="2286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730448"/>
            <a:ext cx="1093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Geometry Modeling &amp; Material Definition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06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Geometry Modeling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87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regular hexagon was extruded to a specified thickness using DesignModeler/SpaceClaim within Ansys.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 l="15985" t="17580" r="6902" b="9131"/>
          <a:stretch/>
        </p:blipFill>
        <p:spPr>
          <a:xfrm>
            <a:off x="632460" y="3517538"/>
            <a:ext cx="6148688" cy="31319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932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1: 3D Geometry of the extruded hexagon model.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2006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Material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2587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 custom material, “ME-1867" was defined with calculated stiffness values.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/>
          <p:cNvPicPr>
            <a:picLocks noChangeAspect="1"/>
          </p:cNvPicPr>
          <p:nvPr/>
        </p:nvPicPr>
        <p:blipFill>
          <a:blip r:embed="rId4"/>
          <a:srcRect l="22497" t="16787" r="31286" b="47457"/>
          <a:stretch/>
        </p:blipFill>
        <p:spPr>
          <a:xfrm>
            <a:off x="7670641" y="3370862"/>
            <a:ext cx="5891341" cy="24450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9521" y="58533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2: Engineering Data showing Young's Modulus of 67000 MPa.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5CEDC6-387E-7B2B-6BCB-9037AA0E85F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70203" y="526613"/>
            <a:ext cx="907041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Boundary Conditions: Simulating Reality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0203" y="1117936"/>
            <a:ext cx="1328999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To simulate physical bending and shear, specific constraints were applied.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5689" y="1739715"/>
            <a:ext cx="6549271" cy="5285199"/>
          </a:xfrm>
          <a:prstGeom prst="roundRect">
            <a:avLst>
              <a:gd name="adj" fmla="val 2530"/>
            </a:avLst>
          </a:prstGeom>
          <a:solidFill>
            <a:srgbClr val="FFFFFF">
              <a:alpha val="35000"/>
            </a:srgbClr>
          </a:solidFill>
          <a:ln w="2286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70001" y="1968080"/>
            <a:ext cx="239387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Fixed Support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70001" y="2382179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Applied to one side face of the hexagon.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488" y="2903791"/>
            <a:ext cx="6120646" cy="328347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70001" y="6280122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3: Fixed Support applied to the face.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10926" y="2610570"/>
            <a:ext cx="6549271" cy="5285198"/>
          </a:xfrm>
          <a:prstGeom prst="roundRect">
            <a:avLst>
              <a:gd name="adj" fmla="val 2958"/>
            </a:avLst>
          </a:prstGeom>
          <a:solidFill>
            <a:srgbClr val="FFFFFF">
              <a:alpha val="35000"/>
            </a:srgbClr>
          </a:solidFill>
          <a:ln w="2286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25239" y="2838934"/>
            <a:ext cx="239387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Remote Force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25239" y="3253033"/>
            <a:ext cx="61206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Applied to the same face but offset to 1/3rd of the length, inducing rotation/bending.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5239" y="3933956"/>
            <a:ext cx="6120646" cy="32834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5239" y="7370932"/>
            <a:ext cx="61206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4: Remote Force applied at 1/3rd offset location.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1B69E7-4C56-C4D4-D418-29D3CBF60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5329" y="569833"/>
            <a:ext cx="9149120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Meshing &amp; Convergence for Accuracy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5329" y="1631990"/>
            <a:ext cx="131797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 mesh convergence study was conducted to ensure result accuracy, refining the mesh in three iterations to observe Equivalent Stress stability.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262" y="2709625"/>
            <a:ext cx="7593988" cy="40738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3385" y="6783483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5: Meshed model of the hexagon with element Quality.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 l="22830" t="20523" r="44842" b="22900"/>
          <a:stretch/>
        </p:blipFill>
        <p:spPr>
          <a:xfrm>
            <a:off x="8845820" y="2709625"/>
            <a:ext cx="4405723" cy="41363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41551" y="6838215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6: Mesh Convergence Graph (Nodes vs. Stress).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6E93CA-A62B-73EF-2051-65B036D9E8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653534"/>
            <a:ext cx="13020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Static Structural Simulation: Equilibrium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159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In the static analysis, a load of </a:t>
            </a:r>
            <a:r>
              <a:rPr lang="en-US" sz="1750" b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2,020 N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was applied, and the solver calculated the final equilibrium state.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805244" y="6603683"/>
            <a:ext cx="4997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Equivalent (von-Mises) Stress (Static)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7213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Results:</a:t>
            </a:r>
            <a:r>
              <a:rPr lang="en-US" sz="17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The static results show maximum stress at the hexagon's tips of the fixed face.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78938-01C5-59A5-4388-9436F608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3" t="19746" r="13992" b="2964"/>
          <a:stretch/>
        </p:blipFill>
        <p:spPr bwMode="auto">
          <a:xfrm>
            <a:off x="2715210" y="2252519"/>
            <a:ext cx="8780106" cy="4277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116948-BB2D-A681-2A13-1E5B91FD6BF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1000">
                <a:srgbClr val="88BCE2"/>
              </a:gs>
              <a:gs pos="38000">
                <a:schemeClr val="bg1"/>
              </a:gs>
            </a:gsLst>
            <a:lin ang="4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6189345" y="585073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Transient Structural Simulation: Dynamic Response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9345" y="2141458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Transient Structural analysis determined the time-dependent response under a standard dynamic load over 1 second.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89345" y="3224163"/>
            <a:ext cx="3768685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3172275"/>
            <a:ext cx="3768685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10019"/>
            <a:ext cx="602456" cy="6024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3137" y="3160633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412944" y="3813334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Load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412944" y="4247674"/>
            <a:ext cx="332148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280.5 N (USD Rate).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10158770" y="3224163"/>
            <a:ext cx="3768685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70" y="3172275"/>
            <a:ext cx="3768685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825" y="3010019"/>
            <a:ext cx="602456" cy="6024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922562" y="3160633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382369" y="3813334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Step End Time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382369" y="4247674"/>
            <a:ext cx="332148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1.2 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6189345" y="5207506"/>
            <a:ext cx="7738110" cy="1481376"/>
          </a:xfrm>
          <a:prstGeom prst="roundRect">
            <a:avLst>
              <a:gd name="adj" fmla="val 740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345" y="5155618"/>
            <a:ext cx="7738110" cy="9144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72" y="4993362"/>
            <a:ext cx="602456" cy="60245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37909" y="5143976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6412944" y="5796677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Time Step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6412944" y="6231017"/>
            <a:ext cx="729091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0.2 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6189345" y="7001828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Figure 9: Transient setup showing time steps of 0.2s and tabular data of force 3 with graph.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0DB8C3-2AD1-8FAB-88E2-B910B26C27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445" r="78075" b="3455"/>
          <a:stretch/>
        </p:blipFill>
        <p:spPr bwMode="auto">
          <a:xfrm>
            <a:off x="89770" y="257898"/>
            <a:ext cx="2833367" cy="3542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EE0398-B319-2B7F-9C20-3B6A0FD43C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" t="16713" r="77969" b="2237"/>
          <a:stretch/>
        </p:blipFill>
        <p:spPr bwMode="auto">
          <a:xfrm>
            <a:off x="3295947" y="1158212"/>
            <a:ext cx="2666166" cy="5310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B89A6E-5DA1-86A4-7E88-A9CB0FA4A3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550" t="74348" r="38714" b="6136"/>
          <a:stretch/>
        </p:blipFill>
        <p:spPr bwMode="auto">
          <a:xfrm>
            <a:off x="213360" y="6380794"/>
            <a:ext cx="5975984" cy="1615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7A1B1-B73B-0F23-2A31-410033A2D0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320" t="74822" r="27435" b="5615"/>
          <a:stretch/>
        </p:blipFill>
        <p:spPr bwMode="auto">
          <a:xfrm>
            <a:off x="941937" y="4166089"/>
            <a:ext cx="1981200" cy="1849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72F98BC-4179-2221-10A2-29C7ADD4DD09}"/>
              </a:ext>
            </a:extLst>
          </p:cNvPr>
          <p:cNvCxnSpPr>
            <a:cxnSpLocks/>
          </p:cNvCxnSpPr>
          <p:nvPr/>
        </p:nvCxnSpPr>
        <p:spPr>
          <a:xfrm flipV="1">
            <a:off x="1506454" y="1584570"/>
            <a:ext cx="764441" cy="316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4DCDFC-EB85-3764-3794-1D53E6B9C553}"/>
              </a:ext>
            </a:extLst>
          </p:cNvPr>
          <p:cNvCxnSpPr>
            <a:cxnSpLocks/>
          </p:cNvCxnSpPr>
          <p:nvPr/>
        </p:nvCxnSpPr>
        <p:spPr>
          <a:xfrm rot="5400000">
            <a:off x="2425534" y="3453785"/>
            <a:ext cx="1739172" cy="168960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147</TotalTime>
  <Words>684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 Light</vt:lpstr>
      <vt:lpstr>Arial</vt:lpstr>
      <vt:lpstr>Calibri</vt:lpstr>
      <vt:lpstr>Times New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fareed qureshi</dc:creator>
  <cp:lastModifiedBy>Zarrar Ahmed Qureshi</cp:lastModifiedBy>
  <cp:revision>4</cp:revision>
  <dcterms:created xsi:type="dcterms:W3CDTF">2025-11-30T08:58:03Z</dcterms:created>
  <dcterms:modified xsi:type="dcterms:W3CDTF">2025-11-30T12:04:19Z</dcterms:modified>
</cp:coreProperties>
</file>